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0"/>
  </p:notesMasterIdLst>
  <p:handoutMasterIdLst>
    <p:handoutMasterId r:id="rId11"/>
  </p:handoutMasterIdLst>
  <p:sldIdLst>
    <p:sldId id="285" r:id="rId2"/>
    <p:sldId id="287" r:id="rId3"/>
    <p:sldId id="288" r:id="rId4"/>
    <p:sldId id="295" r:id="rId5"/>
    <p:sldId id="290" r:id="rId6"/>
    <p:sldId id="291" r:id="rId7"/>
    <p:sldId id="293" r:id="rId8"/>
    <p:sldId id="292" r:id="rId9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 snapToGrid="0">
      <p:cViewPr varScale="1">
        <p:scale>
          <a:sx n="43" d="100"/>
          <a:sy n="43" d="100"/>
        </p:scale>
        <p:origin x="-8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4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FC9AE-31B2-48C8-8D37-128C700846DB}" type="datetimeFigureOut">
              <a:rPr lang="en-IN" smtClean="0"/>
              <a:pPr/>
              <a:t>30-07-2023</a:t>
            </a:fld>
            <a:endParaRPr lang="en-IN"/>
          </a:p>
        </p:txBody>
      </p:sp>
      <p:sp>
        <p:nvSpPr>
          <p:cNvPr id="1048705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6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E5B9-A785-461C-819A-BD6B36F32FA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698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699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700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701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702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91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592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Google Shape;18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C068F12E-7035-4169-9855-73D1968ACB36}" type="datetime1">
              <a:rPr lang="en-US" smtClean="0"/>
              <a:pPr/>
              <a:t>7/30/2023</a:t>
            </a:fld>
            <a:endParaRPr lang="en-US" smtClean="0"/>
          </a:p>
        </p:txBody>
      </p:sp>
      <p:sp>
        <p:nvSpPr>
          <p:cNvPr id="1048582" name="Google Shape;19;p1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Introduction &amp; Evolution of Bank Management / Banking Technology Management / Mrs.M.Viveka / Assistant Professor/ B.Com IT</a:t>
            </a:r>
          </a:p>
        </p:txBody>
      </p:sp>
      <p:sp>
        <p:nvSpPr>
          <p:cNvPr id="1048583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Google Shape;34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77" name="Google Shape;35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8678" name="Google Shape;36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AA1D874E-D9A5-458F-9C9F-DDCAB51C506B}" type="datetime1">
              <a:rPr lang="en-US" smtClean="0"/>
              <a:pPr/>
              <a:t>7/30/2023</a:t>
            </a:fld>
            <a:endParaRPr lang="en-US" smtClean="0"/>
          </a:p>
        </p:txBody>
      </p:sp>
      <p:sp>
        <p:nvSpPr>
          <p:cNvPr id="1048679" name="Google Shape;37;p17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Introduction &amp; Evolution of Bank Management / Banking Technology Management / Mrs.M.Viveka / Assistant Professor/ B.Com IT</a:t>
            </a:r>
          </a:p>
        </p:txBody>
      </p:sp>
      <p:sp>
        <p:nvSpPr>
          <p:cNvPr id="1048680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Google Shape;40;p18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82" name="Google Shape;41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48683" name="Google Shape;42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48684" name="Google Shape;43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5C79DD43-83FF-46F6-8A0F-AABA7358CC28}" type="datetime1">
              <a:rPr lang="en-US" smtClean="0"/>
              <a:pPr/>
              <a:t>7/30/2023</a:t>
            </a:fld>
            <a:endParaRPr lang="en-US" smtClean="0"/>
          </a:p>
        </p:txBody>
      </p:sp>
      <p:sp>
        <p:nvSpPr>
          <p:cNvPr id="1048685" name="Google Shape;44;p18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Introduction &amp; Evolution of Bank Management / Banking Technology Management / Mrs.M.Viveka / Assistant Professor/ B.Com IT</a:t>
            </a:r>
          </a:p>
        </p:txBody>
      </p:sp>
      <p:sp>
        <p:nvSpPr>
          <p:cNvPr id="1048686" name="Google Shape;45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Google Shape;47;p19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48" name="Google Shape;48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8649" name="Google Shape;49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048650" name="Google Shape;50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8651" name="Google Shape;51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048652" name="Google Shape;52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0D266A16-381B-4379-9928-8A9EEC170B6E}" type="datetime1">
              <a:rPr lang="en-US" smtClean="0"/>
              <a:pPr/>
              <a:t>7/30/2023</a:t>
            </a:fld>
            <a:endParaRPr lang="en-US" smtClean="0"/>
          </a:p>
        </p:txBody>
      </p:sp>
      <p:sp>
        <p:nvSpPr>
          <p:cNvPr id="1048653" name="Google Shape;53;p19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Introduction &amp; Evolution of Bank Management / Banking Technology Management / Mrs.M.Viveka / Assistant Professor/ B.Com IT</a:t>
            </a:r>
          </a:p>
        </p:txBody>
      </p:sp>
      <p:sp>
        <p:nvSpPr>
          <p:cNvPr id="10486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Google Shape;56;p20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88" name="Google Shape;57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B7598350-E1EC-499E-AF1E-5E0814607259}" type="datetime1">
              <a:rPr lang="en-US" smtClean="0"/>
              <a:pPr/>
              <a:t>7/30/2023</a:t>
            </a:fld>
            <a:endParaRPr lang="en-US" smtClean="0"/>
          </a:p>
        </p:txBody>
      </p:sp>
      <p:sp>
        <p:nvSpPr>
          <p:cNvPr id="1048689" name="Google Shape;58;p20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Introduction &amp; Evolution of Bank Management / Banking Technology Management / Mrs.M.Viveka / Assistant Professor/ B.Com IT</a:t>
            </a:r>
          </a:p>
        </p:txBody>
      </p:sp>
      <p:sp>
        <p:nvSpPr>
          <p:cNvPr id="1048690" name="Google Shape;59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Google Shape;61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92" name="Google Shape;62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48693" name="Google Shape;63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48694" name="Google Shape;64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4A6726E3-A25B-415E-970C-BE55BDC0A784}" type="datetime1">
              <a:rPr lang="en-US" smtClean="0"/>
              <a:pPr/>
              <a:t>7/30/2023</a:t>
            </a:fld>
            <a:endParaRPr lang="en-US" smtClean="0"/>
          </a:p>
        </p:txBody>
      </p:sp>
      <p:sp>
        <p:nvSpPr>
          <p:cNvPr id="1048695" name="Google Shape;65;p21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Introduction &amp; Evolution of Bank Management / Banking Technology Management / Mrs.M.Viveka / Assistant Professor/ B.Com IT</a:t>
            </a:r>
          </a:p>
        </p:txBody>
      </p:sp>
      <p:sp>
        <p:nvSpPr>
          <p:cNvPr id="104869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Google Shape;68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61" name="Google Shape;69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662" name="Google Shape;70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48663" name="Google Shape;71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8FB09E93-BBBB-4882-A893-D85BDE34351F}" type="datetime1">
              <a:rPr lang="en-US" smtClean="0"/>
              <a:pPr/>
              <a:t>7/30/2023</a:t>
            </a:fld>
            <a:endParaRPr lang="en-US" smtClean="0"/>
          </a:p>
        </p:txBody>
      </p:sp>
      <p:sp>
        <p:nvSpPr>
          <p:cNvPr id="1048664" name="Google Shape;72;p22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Introduction &amp; Evolution of Bank Management / Banking Technology Management / Mrs.M.Viveka / Assistant Professor/ B.Com IT</a:t>
            </a:r>
          </a:p>
        </p:txBody>
      </p:sp>
      <p:sp>
        <p:nvSpPr>
          <p:cNvPr id="1048665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Google Shape;75;p2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67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5924550" y="-3181350"/>
            <a:ext cx="7048500" cy="16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>
            <a:endParaRPr/>
          </a:p>
        </p:txBody>
      </p:sp>
      <p:sp>
        <p:nvSpPr>
          <p:cNvPr id="1048668" name="Google Shape;77;p2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79074B7A-F3CA-4517-90D0-213728E64B76}" type="datetime1">
              <a:rPr lang="en-US" smtClean="0"/>
              <a:pPr/>
              <a:t>7/30/2023</a:t>
            </a:fld>
            <a:endParaRPr lang="en-US" smtClean="0"/>
          </a:p>
        </p:txBody>
      </p:sp>
      <p:sp>
        <p:nvSpPr>
          <p:cNvPr id="1048669" name="Google Shape;78;p2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Introduction &amp; Evolution of Bank Management / Banking Technology Management / Mrs.M.Viveka / Assistant Professor/ B.Com IT</a:t>
            </a:r>
          </a:p>
        </p:txBody>
      </p:sp>
      <p:sp>
        <p:nvSpPr>
          <p:cNvPr id="1048670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Google Shape;81;p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56" name="Google Shape;82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>
            <a:endParaRPr/>
          </a:p>
        </p:txBody>
      </p:sp>
      <p:sp>
        <p:nvSpPr>
          <p:cNvPr id="1048657" name="Google Shape;83;p2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0FAD250E-D2C3-4392-BDA0-9B7F319CF756}" type="datetime1">
              <a:rPr lang="en-US" smtClean="0"/>
              <a:pPr/>
              <a:t>7/30/2023</a:t>
            </a:fld>
            <a:endParaRPr lang="en-US" smtClean="0"/>
          </a:p>
        </p:txBody>
      </p:sp>
      <p:sp>
        <p:nvSpPr>
          <p:cNvPr id="1048658" name="Google Shape;84;p2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Introduction &amp; Evolution of Bank Management / Banking Technology Management / Mrs.M.Viveka / Assistant Professor/ B.Com IT</a:t>
            </a:r>
          </a:p>
        </p:txBody>
      </p:sp>
      <p:sp>
        <p:nvSpPr>
          <p:cNvPr id="1048659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Google Shape;10;p1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48577" name="Google Shape;11;p13"/>
          <p:cNvSpPr txBox="1">
            <a:spLocks noGrp="1"/>
          </p:cNvSpPr>
          <p:nvPr>
            <p:ph type="body" idx="1"/>
          </p:nvPr>
        </p:nvSpPr>
        <p:spPr>
          <a:xfrm>
            <a:off x="1143000" y="1600200"/>
            <a:ext cx="16611600" cy="70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578" name="Google Shape;12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1A3F5A91-6644-4094-893B-28B4244B04DD}" type="datetime1">
              <a:rPr lang="en-US" smtClean="0"/>
              <a:pPr/>
              <a:t>7/30/2023</a:t>
            </a:fld>
            <a:endParaRPr lang="en-US" smtClean="0"/>
          </a:p>
        </p:txBody>
      </p:sp>
      <p:sp>
        <p:nvSpPr>
          <p:cNvPr id="1048579" name="Google Shape;13;p1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Introduction &amp; Evolution of Bank Management / Banking Technology Management / Mrs.M.Viveka / Assistant Professor/ B.Com IT</a:t>
            </a:r>
          </a:p>
        </p:txBody>
      </p:sp>
      <p:sp>
        <p:nvSpPr>
          <p:cNvPr id="1048580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15544800" y="9412942"/>
            <a:ext cx="2330824" cy="591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r>
              <a:rPr lang="en-US" dirty="0" smtClean="0"/>
              <a:t> / 10</a:t>
            </a:r>
          </a:p>
          <a:p>
            <a:endParaRPr lang="en-US" dirty="0"/>
          </a:p>
        </p:txBody>
      </p:sp>
      <p:pic>
        <p:nvPicPr>
          <p:cNvPr id="2097152" name="Google Shape;15;p13"/>
          <p:cNvPicPr preferRelativeResize="0">
            <a:picLocks/>
          </p:cNvPicPr>
          <p:nvPr/>
        </p:nvPicPr>
        <p:blipFill rotWithShape="1">
          <a:blip r:embed="rId11">
            <a:alphaModFix/>
          </a:blip>
          <a:srcRect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3" name="Picture 2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</p:sldLayoutIdLst>
  <p:hf sldNum="0"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Freeform 3"/>
          <p:cNvSpPr/>
          <p:nvPr/>
        </p:nvSpPr>
        <p:spPr>
          <a:xfrm>
            <a:off x="0" y="0"/>
            <a:ext cx="15615138" cy="10285344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>
              <a:alpha val="80000"/>
            </a:srgbClr>
          </a:solidFill>
        </p:spPr>
      </p:sp>
      <p:sp>
        <p:nvSpPr>
          <p:cNvPr id="1048585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86" name="Google Shape;93;p1"/>
          <p:cNvSpPr/>
          <p:nvPr/>
        </p:nvSpPr>
        <p:spPr>
          <a:xfrm>
            <a:off x="1588239" y="0"/>
            <a:ext cx="14120038" cy="48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400" b="1" dirty="0" err="1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Dr.</a:t>
            </a:r>
            <a:r>
              <a:rPr lang="en-IN" sz="34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SNS RAJALAKSHMI COLLEGE OF ARTS &amp; SCIENCE (Autonomous)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8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Coimbatore -641049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28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Accredited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by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NAAC(Cycle–III) with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‘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A+’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Grade</a:t>
            </a:r>
            <a:endParaRPr dirty="0"/>
          </a:p>
          <a:p>
            <a:pPr lvl="0" algn="ctr"/>
            <a:r>
              <a:rPr lang="en-US" sz="2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(Recognized by UGC,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Approved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by AICTE,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New Delhi and </a:t>
            </a:r>
            <a:r>
              <a:rPr lang="en-US" sz="2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lvl="0" algn="ctr"/>
            <a:r>
              <a:rPr lang="en-US" sz="2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Affiliated to Bharathiar University, Coimbatore) </a:t>
            </a:r>
          </a:p>
          <a:p>
            <a:pPr lvl="0" algn="ctr"/>
            <a:endParaRPr lang="en-US" sz="2400" b="1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endParaRPr lang="en-US" sz="2400" b="1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DEPARTMENT 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OF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COMMERCE WITH IT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8587" name="Google Shape;94;p1"/>
          <p:cNvSpPr/>
          <p:nvPr/>
        </p:nvSpPr>
        <p:spPr>
          <a:xfrm>
            <a:off x="2146851" y="4552951"/>
            <a:ext cx="12159699" cy="489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algn="ctr"/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COURSE </a:t>
            </a:r>
            <a:r>
              <a:rPr lang="en-US" sz="36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CODE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21UCI509</a:t>
            </a:r>
          </a:p>
          <a:p>
            <a:pPr algn="ctr"/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Banking Technology Management</a:t>
            </a:r>
            <a:endParaRPr sz="36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III YEAR / V SEMESTER</a:t>
            </a:r>
            <a:endParaRPr lang="en-US" sz="32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algn="ctr"/>
            <a:r>
              <a:rPr lang="en-US" sz="3600" b="0" i="0" u="none" strike="noStrike" cap="none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Unit </a:t>
            </a:r>
            <a:r>
              <a:rPr lang="en-US" sz="3600" b="0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1</a:t>
            </a:r>
            <a:endParaRPr lang="en-US" sz="3600" dirty="0" smtClean="0">
              <a:latin typeface="Cambria" pitchFamily="18" charset="0"/>
              <a:ea typeface="Cambria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chemeClr val="dk1"/>
              </a:solidFill>
              <a:latin typeface="Cambria" pitchFamily="18" charset="0"/>
              <a:ea typeface="Cambria" pitchFamily="18" charset="0"/>
              <a:cs typeface="Cambria"/>
              <a:sym typeface="Cambria"/>
            </a:endParaRPr>
          </a:p>
          <a:p>
            <a:pPr algn="ctr"/>
            <a:r>
              <a:rPr lang="en-US" sz="3600" b="0" i="0" u="none" strike="noStrike" cap="none" dirty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Topic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2</a:t>
            </a:r>
            <a:r>
              <a:rPr lang="en-US" sz="3600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: Introduction &amp; Evolution of Bank Management</a:t>
            </a:r>
            <a:endParaRPr sz="3600" b="0" i="0" u="none" strike="noStrike" cap="none" dirty="0">
              <a:solidFill>
                <a:schemeClr val="dk1"/>
              </a:solidFill>
              <a:latin typeface="Cambria" pitchFamily="18" charset="0"/>
              <a:ea typeface="Cambria" pitchFamily="18" charset="0"/>
              <a:cs typeface="Cambria"/>
              <a:sym typeface="Cambria"/>
            </a:endParaRPr>
          </a:p>
        </p:txBody>
      </p:sp>
      <p:pic>
        <p:nvPicPr>
          <p:cNvPr id="2097154" name="Google Shape;15;p13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0" y="425302"/>
            <a:ext cx="1553581" cy="93322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88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854D36E-5BFA-4709-91DF-8E5707B466EC}" type="datetime1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1048589" name="Footer Placeholder 1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Introduction &amp; Evolution of Bank Management / Banking Technology Management / Mrs.M.Viveka / Assistant Professor/ B.Com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08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09" name="Google Shape;101;p2"/>
          <p:cNvSpPr/>
          <p:nvPr/>
        </p:nvSpPr>
        <p:spPr>
          <a:xfrm>
            <a:off x="4457700" y="514351"/>
            <a:ext cx="10150398" cy="7847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IN" sz="45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Introduction &amp; Evolution</a:t>
            </a:r>
          </a:p>
        </p:txBody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7E30EF9-849E-4F98-B988-58338728E662}" type="datetime1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2856571" y="9611422"/>
            <a:ext cx="7982414" cy="357768"/>
          </a:xfrm>
        </p:spPr>
        <p:txBody>
          <a:bodyPr/>
          <a:lstStyle/>
          <a:p>
            <a:pPr algn="l"/>
            <a:r>
              <a:rPr lang="en-US" smtClean="0"/>
              <a:t>Introduction &amp; Evolution of Bank Management / Banking Technology Management / Mrs.M.Viveka / Assistant Professor/ B.Com IT</a:t>
            </a:r>
            <a:endParaRPr lang="en-US" dirty="0"/>
          </a:p>
        </p:txBody>
      </p:sp>
      <p:sp>
        <p:nvSpPr>
          <p:cNvPr id="8" name="object 3"/>
          <p:cNvSpPr txBox="1"/>
          <p:nvPr/>
        </p:nvSpPr>
        <p:spPr>
          <a:xfrm>
            <a:off x="1182029" y="1923097"/>
            <a:ext cx="16548410" cy="5462714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A bank is a financial institution which accepts deposits, pays interest on pre-defined rates, clears checks, makes loans, and often acts as an intermediary in financial transactions. 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It also provides other financial services to its customers.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Bank management governs various concerns associated with bank in order to maximize profits. 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The concerns broadly include liquidity management, asset management, liability management and capital management.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7270452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09" name="Google Shape;101;p2"/>
          <p:cNvSpPr/>
          <p:nvPr/>
        </p:nvSpPr>
        <p:spPr>
          <a:xfrm>
            <a:off x="4457700" y="514351"/>
            <a:ext cx="10150398" cy="7847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IN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Origin of Banks</a:t>
            </a:r>
          </a:p>
        </p:txBody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>
          <a:xfrm>
            <a:off x="7880052" y="9639300"/>
            <a:ext cx="2133600" cy="365125"/>
          </a:xfrm>
        </p:spPr>
        <p:txBody>
          <a:bodyPr/>
          <a:lstStyle/>
          <a:p>
            <a:fld id="{21FB26C2-9CE2-434E-9CBB-ABC4D630CD1D}" type="datetime1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10127023" y="9611422"/>
            <a:ext cx="7982414" cy="357768"/>
          </a:xfrm>
        </p:spPr>
        <p:txBody>
          <a:bodyPr/>
          <a:lstStyle/>
          <a:p>
            <a:pPr algn="l"/>
            <a:r>
              <a:rPr lang="en-US" smtClean="0"/>
              <a:t>Introduction &amp; Evolution of Bank Management / Banking Technology Management / Mrs.M.Viveka / Assistant Professor/ B.Com IT</a:t>
            </a:r>
            <a:endParaRPr lang="en-US" dirty="0"/>
          </a:p>
        </p:txBody>
      </p:sp>
      <p:sp>
        <p:nvSpPr>
          <p:cNvPr id="8" name="object 3"/>
          <p:cNvSpPr txBox="1"/>
          <p:nvPr/>
        </p:nvSpPr>
        <p:spPr>
          <a:xfrm>
            <a:off x="535260" y="2118722"/>
            <a:ext cx="16860644" cy="8273740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The origin of bank or banking activities can be traced to the Roman empire during the Babylonian period. 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It was being practiced on a very small scale as compared to modern day banking and frame work was not systematic.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Modern banks deal with banking activities on a larger scale and abide by the rules made by the government. 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The government plays a crucial role with its control over the banking system. 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This calls for bank management, which further ensures quality service to customers and a win-win situation between the customer, the banks and the government.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endParaRPr lang="en-US" sz="4400" dirty="0" smtClean="0">
              <a:latin typeface="Book Antiqua" pitchFamily="18" charset="0"/>
            </a:endParaRPr>
          </a:p>
        </p:txBody>
      </p:sp>
      <p:sp>
        <p:nvSpPr>
          <p:cNvPr id="9" name="Google Shape;100;p2"/>
          <p:cNvSpPr/>
          <p:nvPr/>
        </p:nvSpPr>
        <p:spPr>
          <a:xfrm flipH="1">
            <a:off x="17730640" y="1989564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08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09" name="Google Shape;101;p2"/>
          <p:cNvSpPr/>
          <p:nvPr/>
        </p:nvSpPr>
        <p:spPr>
          <a:xfrm>
            <a:off x="4457700" y="514351"/>
            <a:ext cx="10150398" cy="7847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IN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Scheduled &amp; Non-Scheduled Banks</a:t>
            </a:r>
          </a:p>
        </p:txBody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7E30EF9-849E-4F98-B988-58338728E662}" type="datetime1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2856571" y="9611422"/>
            <a:ext cx="7982414" cy="357768"/>
          </a:xfrm>
        </p:spPr>
        <p:txBody>
          <a:bodyPr/>
          <a:lstStyle/>
          <a:p>
            <a:pPr algn="l"/>
            <a:r>
              <a:rPr lang="en-US" smtClean="0"/>
              <a:t>Introduction &amp; Evolution of Bank Management / Banking Technology Management / Mrs.M.Viveka / Assistant Professor/ B.Com IT</a:t>
            </a:r>
            <a:endParaRPr lang="en-US" dirty="0"/>
          </a:p>
        </p:txBody>
      </p:sp>
      <p:sp>
        <p:nvSpPr>
          <p:cNvPr id="8" name="object 3"/>
          <p:cNvSpPr txBox="1"/>
          <p:nvPr/>
        </p:nvSpPr>
        <p:spPr>
          <a:xfrm>
            <a:off x="1182029" y="2034607"/>
            <a:ext cx="16548410" cy="6165470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Scheduled banks are those that have paid-up capital and deposits of an aggregate value of not less than rupees five </a:t>
            </a:r>
            <a:r>
              <a:rPr lang="en-US" sz="4400" dirty="0" err="1" smtClean="0">
                <a:latin typeface="Book Antiqua" pitchFamily="18" charset="0"/>
              </a:rPr>
              <a:t>lakhs</a:t>
            </a:r>
            <a:r>
              <a:rPr lang="en-US" sz="4400" dirty="0" smtClean="0">
                <a:latin typeface="Book Antiqua" pitchFamily="18" charset="0"/>
              </a:rPr>
              <a:t> in the Reserve Bank of India. 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All their banking businesses are carried out in India. Most of the banks in India fall in the scheduled bank category.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Non-scheduled banks are the banks with reserve capital of less than five </a:t>
            </a:r>
            <a:r>
              <a:rPr lang="en-US" sz="4400" dirty="0" err="1" smtClean="0">
                <a:latin typeface="Book Antiqua" pitchFamily="18" charset="0"/>
              </a:rPr>
              <a:t>lakh</a:t>
            </a:r>
            <a:r>
              <a:rPr lang="en-US" sz="4400" dirty="0" smtClean="0">
                <a:latin typeface="Book Antiqua" pitchFamily="18" charset="0"/>
              </a:rPr>
              <a:t> rupees. There are very few banks that fall in this category.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endParaRPr lang="en-US" sz="4400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7270452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09" name="Google Shape;101;p2"/>
          <p:cNvSpPr/>
          <p:nvPr/>
        </p:nvSpPr>
        <p:spPr>
          <a:xfrm>
            <a:off x="4457700" y="514350"/>
            <a:ext cx="10150398" cy="7847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IN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Evolution of Banks</a:t>
            </a:r>
          </a:p>
        </p:txBody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>
          <a:xfrm>
            <a:off x="7880052" y="9639300"/>
            <a:ext cx="2133600" cy="365125"/>
          </a:xfrm>
        </p:spPr>
        <p:txBody>
          <a:bodyPr/>
          <a:lstStyle/>
          <a:p>
            <a:fld id="{B5618871-FB59-4CD1-8941-3CAB0560D262}" type="datetime1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10127023" y="9611422"/>
            <a:ext cx="7982414" cy="357768"/>
          </a:xfrm>
        </p:spPr>
        <p:txBody>
          <a:bodyPr/>
          <a:lstStyle/>
          <a:p>
            <a:pPr algn="l"/>
            <a:r>
              <a:rPr lang="en-US" smtClean="0"/>
              <a:t>Introduction &amp; Evolution of Bank Management / Banking Technology Management / Mrs.M.Viveka / Assistant Professor/ B.Com IT</a:t>
            </a:r>
            <a:endParaRPr lang="en-US" dirty="0"/>
          </a:p>
        </p:txBody>
      </p:sp>
      <p:sp>
        <p:nvSpPr>
          <p:cNvPr id="8" name="object 3"/>
          <p:cNvSpPr txBox="1"/>
          <p:nvPr/>
        </p:nvSpPr>
        <p:spPr>
          <a:xfrm>
            <a:off x="512957" y="1382760"/>
            <a:ext cx="16860644" cy="9002144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Banking system has evolved from barbaric banking where commodities were loaned to modern day banking system. 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The evolution of banking system was gradual with growth in each and every aspect of banking. Some of the major changes are: 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Barter system replaced by money which made transaction uniform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Uniform laws were setup to increase public trust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Centralized banks were setup to govern other banks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Book keeping was evolved from papers to digital format with the introduction of computers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ATMs were setup for easier withdrawal of funds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Internet banking came into existence with development </a:t>
            </a:r>
            <a:r>
              <a:rPr lang="en-US" sz="4400" smtClean="0">
                <a:latin typeface="Book Antiqua" pitchFamily="18" charset="0"/>
              </a:rPr>
              <a:t>of internet.</a:t>
            </a:r>
            <a:endParaRPr lang="en-US" sz="4400" dirty="0" smtClean="0">
              <a:latin typeface="Book Antiqua" pitchFamily="18" charset="0"/>
            </a:endParaRPr>
          </a:p>
        </p:txBody>
      </p:sp>
      <p:sp>
        <p:nvSpPr>
          <p:cNvPr id="9" name="Google Shape;100;p2"/>
          <p:cNvSpPr/>
          <p:nvPr/>
        </p:nvSpPr>
        <p:spPr>
          <a:xfrm flipH="1">
            <a:off x="17730640" y="1989564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22302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08" name="Google Shape;100;p2"/>
          <p:cNvSpPr/>
          <p:nvPr/>
        </p:nvSpPr>
        <p:spPr>
          <a:xfrm flipH="1">
            <a:off x="446281" y="2257193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64F1D05-6B2A-4746-8CEC-CC5CFC8BD85E}" type="datetime1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1942189" y="9767536"/>
            <a:ext cx="7982414" cy="357768"/>
          </a:xfrm>
        </p:spPr>
        <p:txBody>
          <a:bodyPr/>
          <a:lstStyle/>
          <a:p>
            <a:pPr algn="l"/>
            <a:r>
              <a:rPr lang="en-US" smtClean="0"/>
              <a:t>Introduction &amp; Evolution of Bank Management / Banking Technology Management / Mrs.M.Viveka / Assistant Professor/ B.Com IT</a:t>
            </a:r>
            <a:endParaRPr lang="en-US" dirty="0"/>
          </a:p>
        </p:txBody>
      </p:sp>
      <p:sp>
        <p:nvSpPr>
          <p:cNvPr id="8" name="object 3"/>
          <p:cNvSpPr txBox="1"/>
          <p:nvPr/>
        </p:nvSpPr>
        <p:spPr>
          <a:xfrm>
            <a:off x="892096" y="1271252"/>
            <a:ext cx="16838343" cy="8145500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Pre-Independent Phase</a:t>
            </a:r>
            <a:r>
              <a:rPr lang="en-US" sz="4400" dirty="0" smtClean="0">
                <a:latin typeface="Book Antiqua" pitchFamily="18" charset="0"/>
              </a:rPr>
              <a:t> (Before 1947)</a:t>
            </a:r>
          </a:p>
          <a:p>
            <a:pPr marL="1427163" lvl="1" indent="-357188"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600 banks were present in India</a:t>
            </a:r>
          </a:p>
          <a:p>
            <a:pPr marL="1427163" lvl="1" indent="-357188"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Started with Bank of </a:t>
            </a:r>
            <a:r>
              <a:rPr lang="en-US" sz="4400" dirty="0" err="1" smtClean="0">
                <a:latin typeface="Book Antiqua" pitchFamily="18" charset="0"/>
              </a:rPr>
              <a:t>Hindusthan</a:t>
            </a:r>
            <a:endParaRPr lang="en-US" sz="4400" dirty="0" smtClean="0">
              <a:latin typeface="Book Antiqua" pitchFamily="18" charset="0"/>
            </a:endParaRPr>
          </a:p>
          <a:p>
            <a:pPr marL="1427163" lvl="1" indent="-357188"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Oudh Commercial Bank – 1</a:t>
            </a:r>
            <a:r>
              <a:rPr lang="en-US" sz="4400" baseline="30000" dirty="0" smtClean="0">
                <a:latin typeface="Book Antiqua" pitchFamily="18" charset="0"/>
              </a:rPr>
              <a:t>st</a:t>
            </a:r>
            <a:r>
              <a:rPr lang="en-US" sz="4400" dirty="0" smtClean="0">
                <a:latin typeface="Book Antiqua" pitchFamily="18" charset="0"/>
              </a:rPr>
              <a:t> Commercial Bank in India</a:t>
            </a:r>
          </a:p>
          <a:p>
            <a:pPr marL="1427163" lvl="1" indent="-357188"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Imperial Bank of India later renamed as State Bank of India</a:t>
            </a:r>
          </a:p>
          <a:p>
            <a:pPr marL="1427163" lvl="1" indent="-357188"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1935 – Reserve Bank of India was commissioned upon the recommendation of Hilton Young Commission.</a:t>
            </a:r>
          </a:p>
          <a:p>
            <a:pP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After Independent Phase (1947 – 1991)</a:t>
            </a:r>
          </a:p>
          <a:p>
            <a:pPr marL="1160463" indent="-90488">
              <a:buFont typeface="Wingdings" pitchFamily="2" charset="2"/>
              <a:buChar char="ü"/>
              <a:tabLst>
                <a:tab pos="0" algn="l"/>
              </a:tabLst>
            </a:pPr>
            <a:r>
              <a:rPr lang="en-US" sz="4400" dirty="0" smtClean="0">
                <a:latin typeface="Book Antiqua" pitchFamily="18" charset="0"/>
              </a:rPr>
              <a:t>Nationalization of the banks</a:t>
            </a:r>
          </a:p>
          <a:p>
            <a:pPr marL="1160463" indent="-90488">
              <a:buFont typeface="Wingdings" pitchFamily="2" charset="2"/>
              <a:buChar char="ü"/>
              <a:tabLst>
                <a:tab pos="0" algn="l"/>
              </a:tabLst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1949 – Reserve Bank of India nationalized</a:t>
            </a:r>
          </a:p>
          <a:p>
            <a:pPr marL="1160463" indent="-90488">
              <a:buFont typeface="Wingdings" pitchFamily="2" charset="2"/>
              <a:buChar char="ü"/>
              <a:tabLst>
                <a:tab pos="0" algn="l"/>
              </a:tabLst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National Housing Bank – 1988</a:t>
            </a:r>
          </a:p>
          <a:p>
            <a:pPr marL="1160463" indent="-90488">
              <a:buFont typeface="Wingdings" pitchFamily="2" charset="2"/>
              <a:buChar char="ü"/>
              <a:tabLst>
                <a:tab pos="0" algn="l"/>
              </a:tabLst>
            </a:pPr>
            <a:r>
              <a:rPr lang="en-US" sz="4400" dirty="0" smtClean="0">
                <a:latin typeface="Book Antiqua" pitchFamily="18" charset="0"/>
              </a:rPr>
              <a:t>SIDBI – 1990 (Small Scale Sector)</a:t>
            </a:r>
            <a:r>
              <a:rPr lang="en-US" sz="4400" dirty="0" smtClean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7270452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>
          <a:xfrm>
            <a:off x="7880052" y="9639300"/>
            <a:ext cx="2133600" cy="365125"/>
          </a:xfrm>
        </p:spPr>
        <p:txBody>
          <a:bodyPr/>
          <a:lstStyle/>
          <a:p>
            <a:fld id="{5E441DF3-E89D-4718-A805-C02083E74D76}" type="datetime1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10127023" y="9611422"/>
            <a:ext cx="7982414" cy="357768"/>
          </a:xfrm>
        </p:spPr>
        <p:txBody>
          <a:bodyPr/>
          <a:lstStyle/>
          <a:p>
            <a:pPr algn="l"/>
            <a:r>
              <a:rPr lang="en-US" smtClean="0"/>
              <a:t>Introduction &amp; Evolution of Bank Management / Banking Technology Management / Mrs.M.Viveka / Assistant Professor/ B.Com IT</a:t>
            </a:r>
            <a:endParaRPr lang="en-US" dirty="0"/>
          </a:p>
        </p:txBody>
      </p:sp>
      <p:sp>
        <p:nvSpPr>
          <p:cNvPr id="9" name="Google Shape;100;p2"/>
          <p:cNvSpPr/>
          <p:nvPr/>
        </p:nvSpPr>
        <p:spPr>
          <a:xfrm flipH="1">
            <a:off x="17730640" y="1989564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object 3"/>
          <p:cNvSpPr txBox="1"/>
          <p:nvPr/>
        </p:nvSpPr>
        <p:spPr>
          <a:xfrm>
            <a:off x="557562" y="1427356"/>
            <a:ext cx="16860644" cy="8376332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The LPG (1991) era and </a:t>
            </a:r>
            <a:r>
              <a:rPr lang="en-US" sz="4400" dirty="0" smtClean="0">
                <a:latin typeface="Book Antiqua" pitchFamily="18" charset="0"/>
              </a:rPr>
              <a:t>beyond</a:t>
            </a:r>
          </a:p>
          <a:p>
            <a:pPr marL="1338263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Remarkable change in the Indian Economy.</a:t>
            </a:r>
          </a:p>
          <a:p>
            <a:pPr marL="1338263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Invited foreign and private investors to invest in India.</a:t>
            </a:r>
          </a:p>
          <a:p>
            <a:pPr marL="1338263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RBI provided banking licenses to private entities – ICICI, HDFC, Axis, Indus </a:t>
            </a:r>
            <a:r>
              <a:rPr lang="en-US" sz="4400" spc="-8" dirty="0" err="1" smtClean="0">
                <a:latin typeface="Book Antiqua" pitchFamily="18" charset="0"/>
                <a:cs typeface="Times New Roman" pitchFamily="18" charset="0"/>
              </a:rPr>
              <a:t>Ind</a:t>
            </a: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 &amp; DCB</a:t>
            </a:r>
          </a:p>
          <a:p>
            <a:pPr marL="1338263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Introduced 2 set of new banks.</a:t>
            </a:r>
            <a:endParaRPr lang="en-US" sz="4400" spc="-8" dirty="0" smtClean="0">
              <a:latin typeface="Book Antiqua" pitchFamily="18" charset="0"/>
              <a:cs typeface="Times New Roman" pitchFamily="18" charset="0"/>
            </a:endParaRPr>
          </a:p>
          <a:p>
            <a:pPr marL="1338263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Payments Bank – Nominal Deposit – Rs.1 </a:t>
            </a:r>
            <a:r>
              <a:rPr lang="en-US" sz="4400" spc="-8" dirty="0" err="1" smtClean="0">
                <a:latin typeface="Book Antiqua" pitchFamily="18" charset="0"/>
                <a:cs typeface="Times New Roman" pitchFamily="18" charset="0"/>
              </a:rPr>
              <a:t>lakh</a:t>
            </a:r>
            <a:endParaRPr lang="en-US" sz="4400" spc="-8" dirty="0" smtClean="0">
              <a:latin typeface="Book Antiqua" pitchFamily="18" charset="0"/>
              <a:cs typeface="Times New Roman" pitchFamily="18" charset="0"/>
            </a:endParaRPr>
          </a:p>
          <a:p>
            <a:pPr marL="2163763" indent="8890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Provide credit, debit, ATM cards, net banking, etc.</a:t>
            </a:r>
          </a:p>
          <a:p>
            <a:pPr marL="1338263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Small Finance Bank (niche banks)</a:t>
            </a:r>
          </a:p>
          <a:p>
            <a:pPr marL="2252663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acceptance of deposits and lending</a:t>
            </a:r>
          </a:p>
          <a:p>
            <a:pPr marL="2252663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4400" spc="-8" dirty="0" smtClean="0">
                <a:latin typeface="Book Antiqua" pitchFamily="18" charset="0"/>
                <a:cs typeface="Times New Roman" pitchFamily="18" charset="0"/>
              </a:rPr>
              <a:t>serve small business units, unorganized sectors, micro &amp; small industries.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22302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08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36FCB56-AED4-44E6-A754-6C3590687703}" type="datetime1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2856571" y="9611422"/>
            <a:ext cx="7982414" cy="357768"/>
          </a:xfrm>
        </p:spPr>
        <p:txBody>
          <a:bodyPr/>
          <a:lstStyle/>
          <a:p>
            <a:pPr algn="l"/>
            <a:r>
              <a:rPr lang="en-US" smtClean="0"/>
              <a:t>Introduction &amp; Evolution of Bank Management / Banking Technology Management / Mrs.M.Viveka / Assistant Professor/ B.Com IT</a:t>
            </a:r>
            <a:endParaRPr lang="en-US" dirty="0"/>
          </a:p>
        </p:txBody>
      </p:sp>
      <p:pic>
        <p:nvPicPr>
          <p:cNvPr id="8" name="Picture 7" descr="Commercial Bank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7947" y="1883743"/>
            <a:ext cx="12424551" cy="728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796</Words>
  <Application>Microsoft Office PowerPoint</Application>
  <PresentationFormat>Custom</PresentationFormat>
  <Paragraphs>88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Viveka</cp:lastModifiedBy>
  <cp:revision>72</cp:revision>
  <dcterms:created xsi:type="dcterms:W3CDTF">2006-08-15T13:00:00Z</dcterms:created>
  <dcterms:modified xsi:type="dcterms:W3CDTF">2023-07-30T16:01:35Z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856856d92e704a578535e27bdd71590b</vt:lpwstr>
  </property>
</Properties>
</file>